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69" r:id="rId2"/>
    <p:sldId id="270" r:id="rId3"/>
    <p:sldId id="271" r:id="rId4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900"/>
    <a:srgbClr val="663300"/>
    <a:srgbClr val="05BEFF"/>
    <a:srgbClr val="CCCC00"/>
    <a:srgbClr val="CD3FBC"/>
    <a:srgbClr val="ED7B09"/>
    <a:srgbClr val="8F45C7"/>
    <a:srgbClr val="00CC5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83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Τίτλος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7" name="16 - Υπότιτλος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30" name="2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15/6/2024</a:t>
            </a:fld>
            <a:endParaRPr lang="el-GR"/>
          </a:p>
        </p:txBody>
      </p:sp>
      <p:sp>
        <p:nvSpPr>
          <p:cNvPr id="19" name="1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27" name="2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15/6/2024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15/6/2024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15/6/2024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15/6/2024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15/6/2024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15/6/2024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15/6/2024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15/6/2024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15/6/2024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Ψαλίδισμα και στρογγύλεμα μίας γωνίας του ορθογωνίου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- Ορθογώνιο τρίγωνο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15/6/2024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10" name="9 - Ελεύθερη σχεδίαση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- Ελεύθερη σχεδίαση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Ελεύθερη σχεδίαση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- Ελεύθερη σχεδίαση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- Θέση τίτλου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0" name="29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0" name="9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342CEA3-3058-4D43-AE35-B3DA76CB4003}" type="datetimeFigureOut">
              <a:rPr lang="el-GR" smtClean="0"/>
              <a:pPr/>
              <a:t>15/6/2024</a:t>
            </a:fld>
            <a:endParaRPr lang="el-GR"/>
          </a:p>
        </p:txBody>
      </p:sp>
      <p:sp>
        <p:nvSpPr>
          <p:cNvPr id="22" name="21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18" name="17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grpSp>
        <p:nvGrpSpPr>
          <p:cNvPr id="2" name="1 - Ομάδα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- Ελεύθερη σχεδίαση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- Ελεύθερη σχεδίαση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Τίτλος"/>
          <p:cNvSpPr>
            <a:spLocks noGrp="1"/>
          </p:cNvSpPr>
          <p:nvPr>
            <p:ph type="title"/>
          </p:nvPr>
        </p:nvSpPr>
        <p:spPr>
          <a:xfrm>
            <a:off x="467544" y="-243408"/>
            <a:ext cx="8229600" cy="1224136"/>
          </a:xfrm>
        </p:spPr>
        <p:txBody>
          <a:bodyPr/>
          <a:lstStyle/>
          <a:p>
            <a:pPr algn="ctr"/>
            <a:r>
              <a:rPr lang="el-GR" b="1" dirty="0" smtClean="0"/>
              <a:t>ΦΥΛΛΟ ΑΞΙΟΛΟΓΗΣΗΣ</a:t>
            </a:r>
            <a:endParaRPr lang="el-GR" b="1" dirty="0"/>
          </a:p>
        </p:txBody>
      </p:sp>
      <p:pic>
        <p:nvPicPr>
          <p:cNvPr id="6" name="5 - Θέση περιεχομένου" descr="fullo axiologisis!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 t="6250"/>
          <a:stretch>
            <a:fillRect/>
          </a:stretch>
        </p:blipFill>
        <p:spPr>
          <a:xfrm>
            <a:off x="251520" y="836712"/>
            <a:ext cx="8568952" cy="5760640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- Τίτλος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4704"/>
          </a:xfrm>
        </p:spPr>
        <p:txBody>
          <a:bodyPr>
            <a:normAutofit fontScale="90000"/>
          </a:bodyPr>
          <a:lstStyle/>
          <a:p>
            <a:pPr algn="ctr"/>
            <a:r>
              <a:rPr lang="el-GR" b="1" dirty="0" smtClean="0"/>
              <a:t>ΦΥΛΛΟ ΑΞΙΟΛΟΓΗΣΗΣ</a:t>
            </a:r>
            <a:endParaRPr lang="el-GR" b="1" dirty="0"/>
          </a:p>
        </p:txBody>
      </p:sp>
      <p:sp>
        <p:nvSpPr>
          <p:cNvPr id="15" name="14 - Θέση περιεχομένου"/>
          <p:cNvSpPr>
            <a:spLocks noGrp="1"/>
          </p:cNvSpPr>
          <p:nvPr>
            <p:ph idx="1"/>
          </p:nvPr>
        </p:nvSpPr>
        <p:spPr>
          <a:xfrm>
            <a:off x="0" y="476672"/>
            <a:ext cx="9144000" cy="6381328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l-GR" b="1" dirty="0" smtClean="0"/>
              <a:t> </a:t>
            </a:r>
            <a:endParaRPr lang="el-GR" dirty="0" smtClean="0"/>
          </a:p>
          <a:p>
            <a:pPr>
              <a:buNone/>
            </a:pPr>
            <a:r>
              <a:rPr lang="el-GR" sz="3400" dirty="0" smtClean="0"/>
              <a:t>Να συμπληρώσετε τα κενά των προτάσεων που σας δίνονται παρακάτω, με τις λέξεις της παρένθεσης.</a:t>
            </a:r>
          </a:p>
          <a:p>
            <a:pPr>
              <a:buNone/>
            </a:pPr>
            <a:r>
              <a:rPr lang="el-GR" sz="3400" dirty="0" smtClean="0"/>
              <a:t> </a:t>
            </a:r>
            <a:r>
              <a:rPr lang="el-GR" sz="3400" b="1" dirty="0" smtClean="0"/>
              <a:t>(αλληλοδιδακτικά, ορφανοτροφείο, Κρήτη, Φοίνικας, πρωτεύουσα, Τίρυνθα, Υψηλάντη, Πέτρα</a:t>
            </a:r>
            <a:r>
              <a:rPr lang="el-GR" sz="3400" dirty="0" smtClean="0"/>
              <a:t>).</a:t>
            </a:r>
          </a:p>
          <a:p>
            <a:pPr>
              <a:buNone/>
            </a:pPr>
            <a:r>
              <a:rPr lang="el-GR" dirty="0" smtClean="0"/>
              <a:t>  </a:t>
            </a:r>
          </a:p>
          <a:p>
            <a:pPr marL="360000" indent="0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el-GR" b="1" dirty="0" smtClean="0"/>
              <a:t>1</a:t>
            </a:r>
            <a:r>
              <a:rPr lang="el-GR" dirty="0" smtClean="0"/>
              <a:t>.Η τελευταία μάχη της Επανάστασης δόθηκε στην ___________ της Βοιωτίας το 1829. Οι εξεγερμένοι        Έλληνες είχαν επικεφαλή τον Δημήτριο ___________. </a:t>
            </a:r>
          </a:p>
          <a:p>
            <a:pPr marL="360000" indent="0">
              <a:spcBef>
                <a:spcPts val="400"/>
              </a:spcBef>
              <a:spcAft>
                <a:spcPts val="400"/>
              </a:spcAft>
              <a:buNone/>
            </a:pPr>
            <a:r>
              <a:rPr lang="el-GR" dirty="0" smtClean="0"/>
              <a:t> </a:t>
            </a:r>
          </a:p>
          <a:p>
            <a:pPr marL="360000" lvl="0" indent="0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el-GR" dirty="0" smtClean="0"/>
              <a:t>2. Ο Καποδίστριας έφτασε στο Ναύπλιο, την πρώτη ______________ του ελληνικού κράτους, για να αναλάβει τη διακυβέρνησή του. </a:t>
            </a:r>
          </a:p>
          <a:p>
            <a:pPr marL="360000" indent="0">
              <a:spcBef>
                <a:spcPts val="400"/>
              </a:spcBef>
              <a:spcAft>
                <a:spcPts val="400"/>
              </a:spcAft>
              <a:buNone/>
            </a:pPr>
            <a:r>
              <a:rPr lang="el-GR" dirty="0" smtClean="0"/>
              <a:t> </a:t>
            </a:r>
          </a:p>
          <a:p>
            <a:pPr marL="360000" lvl="0" indent="0">
              <a:spcBef>
                <a:spcPts val="400"/>
              </a:spcBef>
              <a:spcAft>
                <a:spcPts val="400"/>
              </a:spcAft>
              <a:buNone/>
            </a:pPr>
            <a:r>
              <a:rPr lang="el-GR" dirty="0" smtClean="0"/>
              <a:t>3. Για να διευκολύνει τις συναλλαγές, ο Καποδίστριας έκοψε νομίσματα που λέγονταν  ____________________________ . </a:t>
            </a:r>
          </a:p>
          <a:p>
            <a:pPr marL="360000" indent="0">
              <a:spcBef>
                <a:spcPts val="400"/>
              </a:spcBef>
              <a:spcAft>
                <a:spcPts val="400"/>
              </a:spcAft>
              <a:buNone/>
            </a:pPr>
            <a:r>
              <a:rPr lang="el-GR" dirty="0" smtClean="0"/>
              <a:t> </a:t>
            </a:r>
          </a:p>
          <a:p>
            <a:pPr marL="360000" lvl="0" indent="0">
              <a:spcBef>
                <a:spcPts val="400"/>
              </a:spcBef>
              <a:spcAft>
                <a:spcPts val="400"/>
              </a:spcAft>
              <a:buNone/>
            </a:pPr>
            <a:r>
              <a:rPr lang="el-GR" dirty="0" smtClean="0"/>
              <a:t>4. Για την εκπαίδευση των Ελλήνων αγροτών, ο Καποδίστριας ίδρυσε Γεωργική Σχολή στην _____________________.</a:t>
            </a:r>
          </a:p>
          <a:p>
            <a:pPr marL="360000" indent="0">
              <a:spcBef>
                <a:spcPts val="400"/>
              </a:spcBef>
              <a:spcAft>
                <a:spcPts val="400"/>
              </a:spcAft>
              <a:buNone/>
            </a:pPr>
            <a:r>
              <a:rPr lang="el-GR" dirty="0" smtClean="0"/>
              <a:t> </a:t>
            </a:r>
          </a:p>
          <a:p>
            <a:pPr marL="360000" indent="0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el-GR" dirty="0" smtClean="0"/>
              <a:t>5.Στα ___________________σχολεία, οι καλύτεροι μαθητές των μεγαλύτερων τάξεων μάθαιναν στους μικρότερους γραφή και ανάγνωση. </a:t>
            </a:r>
          </a:p>
          <a:p>
            <a:pPr marL="360000" indent="0">
              <a:spcBef>
                <a:spcPts val="400"/>
              </a:spcBef>
              <a:spcAft>
                <a:spcPts val="400"/>
              </a:spcAft>
              <a:buNone/>
            </a:pPr>
            <a:r>
              <a:rPr lang="el-GR" dirty="0" smtClean="0"/>
              <a:t> </a:t>
            </a:r>
          </a:p>
          <a:p>
            <a:pPr marL="360000" indent="0">
              <a:spcBef>
                <a:spcPts val="400"/>
              </a:spcBef>
              <a:spcAft>
                <a:spcPts val="400"/>
              </a:spcAft>
              <a:buNone/>
            </a:pPr>
            <a:r>
              <a:rPr lang="el-GR" dirty="0" smtClean="0"/>
              <a:t>6. Στο ___________________ της Αίγινας λειτουργούσαν αλληλοδιδακτικά και χειροτεχνικά σχολεία. </a:t>
            </a:r>
          </a:p>
          <a:p>
            <a:pPr marL="360000" indent="0">
              <a:spcBef>
                <a:spcPts val="400"/>
              </a:spcBef>
              <a:spcAft>
                <a:spcPts val="400"/>
              </a:spcAft>
              <a:buNone/>
            </a:pPr>
            <a:r>
              <a:rPr lang="el-GR" dirty="0" smtClean="0"/>
              <a:t> </a:t>
            </a:r>
          </a:p>
          <a:p>
            <a:pPr>
              <a:buNone/>
            </a:pPr>
            <a:r>
              <a:rPr lang="el-GR" dirty="0" smtClean="0"/>
              <a:t>       7. Ο Κυβερνήτης προσπαθούσε να κρατά επαναστατημένη την</a:t>
            </a:r>
          </a:p>
          <a:p>
            <a:pPr>
              <a:buNone/>
            </a:pPr>
            <a:r>
              <a:rPr lang="el-GR" dirty="0" smtClean="0"/>
              <a:t>        ___________ και τη Στερεά Ελλάδα.</a:t>
            </a:r>
            <a:endParaRPr lang="el-GR" dirty="0"/>
          </a:p>
        </p:txBody>
      </p:sp>
      <p:pic>
        <p:nvPicPr>
          <p:cNvPr id="16" name="10 - Εικόνα" descr="YPSILANTIS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172400" y="1628800"/>
            <a:ext cx="971600" cy="986500"/>
          </a:xfrm>
          <a:prstGeom prst="rect">
            <a:avLst/>
          </a:prstGeom>
        </p:spPr>
      </p:pic>
      <p:pic>
        <p:nvPicPr>
          <p:cNvPr id="17" name="11 - Εικόνα" descr="ναύπλιο.PN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339752" y="3068960"/>
            <a:ext cx="1005107" cy="549762"/>
          </a:xfrm>
          <a:prstGeom prst="rect">
            <a:avLst/>
          </a:prstGeom>
        </p:spPr>
      </p:pic>
      <p:pic>
        <p:nvPicPr>
          <p:cNvPr id="18" name="12 - Εικόνα" descr="foinkas.PNG"/>
          <p:cNvPicPr/>
          <p:nvPr/>
        </p:nvPicPr>
        <p:blipFill>
          <a:blip r:embed="rId4" cstate="print"/>
          <a:srcRect l="20687" r="40925" b="86001"/>
          <a:stretch>
            <a:fillRect/>
          </a:stretch>
        </p:blipFill>
        <p:spPr>
          <a:xfrm>
            <a:off x="7020272" y="3429000"/>
            <a:ext cx="1080120" cy="588111"/>
          </a:xfrm>
          <a:prstGeom prst="rect">
            <a:avLst/>
          </a:prstGeom>
        </p:spPr>
      </p:pic>
      <p:pic>
        <p:nvPicPr>
          <p:cNvPr id="19" name="13 - Εικόνα" descr="ekpaideysi.PNG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267744" y="5229200"/>
            <a:ext cx="1211519" cy="589030"/>
          </a:xfrm>
          <a:prstGeom prst="rect">
            <a:avLst/>
          </a:prstGeom>
        </p:spPr>
      </p:pic>
      <p:pic>
        <p:nvPicPr>
          <p:cNvPr id="20" name="14 - Εικόνα" descr="ORFANOTROFIO (2).PNG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7236296" y="6093296"/>
            <a:ext cx="1724862" cy="54868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533400" y="0"/>
            <a:ext cx="7927032" cy="908720"/>
          </a:xfrm>
        </p:spPr>
        <p:txBody>
          <a:bodyPr/>
          <a:lstStyle/>
          <a:p>
            <a:pPr algn="ctr"/>
            <a:r>
              <a:rPr lang="el-GR" b="1" dirty="0" smtClean="0"/>
              <a:t>ΠΩΣ ΤΑ ΠΗΓΑ;</a:t>
            </a:r>
            <a:endParaRPr lang="el-GR" b="1" dirty="0"/>
          </a:p>
        </p:txBody>
      </p:sp>
      <p:sp>
        <p:nvSpPr>
          <p:cNvPr id="5" name="4 - Ορθογώνιο"/>
          <p:cNvSpPr/>
          <p:nvPr/>
        </p:nvSpPr>
        <p:spPr>
          <a:xfrm>
            <a:off x="1475656" y="3284984"/>
            <a:ext cx="6840760" cy="208823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buAutoNum type="arabicPeriod"/>
            </a:pPr>
            <a:endParaRPr lang="el-GR" b="1" dirty="0" smtClean="0">
              <a:solidFill>
                <a:schemeClr val="bg2">
                  <a:lumMod val="40000"/>
                  <a:lumOff val="60000"/>
                </a:schemeClr>
              </a:solidFill>
            </a:endParaRPr>
          </a:p>
          <a:p>
            <a:pPr marL="342900" indent="-342900" algn="ctr">
              <a:buAutoNum type="arabicPeriod"/>
            </a:pPr>
            <a:r>
              <a:rPr lang="el-GR" b="1" dirty="0" smtClean="0">
                <a:solidFill>
                  <a:schemeClr val="bg1"/>
                </a:solidFill>
              </a:rPr>
              <a:t>Πέτρα, Υψηλάντη</a:t>
            </a:r>
          </a:p>
          <a:p>
            <a:pPr marL="342900" indent="-342900" algn="ctr">
              <a:buAutoNum type="arabicPeriod"/>
            </a:pPr>
            <a:r>
              <a:rPr lang="el-GR" b="1" dirty="0" smtClean="0">
                <a:solidFill>
                  <a:schemeClr val="bg1"/>
                </a:solidFill>
              </a:rPr>
              <a:t>πρωτεύουσα</a:t>
            </a:r>
          </a:p>
          <a:p>
            <a:pPr marL="342900" indent="-342900" algn="ctr">
              <a:buAutoNum type="arabicPeriod"/>
            </a:pPr>
            <a:r>
              <a:rPr lang="el-GR" b="1" dirty="0" smtClean="0">
                <a:solidFill>
                  <a:schemeClr val="bg1"/>
                </a:solidFill>
              </a:rPr>
              <a:t>Φοίνικας</a:t>
            </a:r>
          </a:p>
          <a:p>
            <a:pPr marL="342900" indent="-342900" algn="ctr">
              <a:buAutoNum type="arabicPeriod"/>
            </a:pPr>
            <a:r>
              <a:rPr lang="el-GR" b="1" dirty="0" smtClean="0">
                <a:solidFill>
                  <a:schemeClr val="bg1"/>
                </a:solidFill>
              </a:rPr>
              <a:t>Τίρυνθα.</a:t>
            </a:r>
          </a:p>
          <a:p>
            <a:pPr marL="342900" indent="-342900" algn="ctr">
              <a:buAutoNum type="arabicPeriod"/>
            </a:pPr>
            <a:r>
              <a:rPr lang="el-GR" b="1" dirty="0" smtClean="0">
                <a:solidFill>
                  <a:schemeClr val="bg1"/>
                </a:solidFill>
              </a:rPr>
              <a:t>Αλληλοδιδακτικά</a:t>
            </a:r>
          </a:p>
          <a:p>
            <a:pPr marL="342900" indent="-342900" algn="ctr">
              <a:buAutoNum type="arabicPeriod"/>
            </a:pPr>
            <a:r>
              <a:rPr lang="el-GR" b="1" dirty="0" smtClean="0">
                <a:solidFill>
                  <a:schemeClr val="bg1"/>
                </a:solidFill>
              </a:rPr>
              <a:t>ορφανοτροφείο</a:t>
            </a:r>
          </a:p>
          <a:p>
            <a:pPr marL="342900" indent="-342900" algn="ctr">
              <a:buAutoNum type="arabicPeriod"/>
            </a:pPr>
            <a:r>
              <a:rPr lang="el-GR" b="1" dirty="0" smtClean="0">
                <a:solidFill>
                  <a:schemeClr val="bg1"/>
                </a:solidFill>
              </a:rPr>
              <a:t>Κρήτη</a:t>
            </a:r>
          </a:p>
          <a:p>
            <a:pPr marL="342900" indent="-342900" algn="ctr">
              <a:buAutoNum type="arabicPeriod"/>
            </a:pPr>
            <a:endParaRPr lang="el-GR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6" name="5 - Ορθογώνιο"/>
          <p:cNvSpPr/>
          <p:nvPr/>
        </p:nvSpPr>
        <p:spPr>
          <a:xfrm>
            <a:off x="0" y="5445224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ctr"/>
            <a:r>
              <a:rPr lang="el-GR" b="1" dirty="0" smtClean="0">
                <a:solidFill>
                  <a:srgbClr val="FFC000"/>
                </a:solidFill>
              </a:rPr>
              <a:t>          0-1 ΛΑΘΗ                                      2-3 ΛΑΘΗ                       4 ΚΑΙ ΠΑΝΩ ΛΑΘΗ</a:t>
            </a:r>
          </a:p>
        </p:txBody>
      </p:sp>
      <p:pic>
        <p:nvPicPr>
          <p:cNvPr id="7" name="6 - Εικόνα" descr="EMOG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3568" y="6021288"/>
            <a:ext cx="1368152" cy="836712"/>
          </a:xfrm>
          <a:prstGeom prst="rect">
            <a:avLst/>
          </a:prstGeom>
        </p:spPr>
      </p:pic>
      <p:pic>
        <p:nvPicPr>
          <p:cNvPr id="8" name="7 - Εικόνα" descr="KHJLGGGG.JPG"/>
          <p:cNvPicPr>
            <a:picLocks noChangeAspect="1"/>
          </p:cNvPicPr>
          <p:nvPr/>
        </p:nvPicPr>
        <p:blipFill>
          <a:blip r:embed="rId3" cstate="print"/>
          <a:srcRect t="21278"/>
          <a:stretch>
            <a:fillRect/>
          </a:stretch>
        </p:blipFill>
        <p:spPr>
          <a:xfrm>
            <a:off x="3995936" y="5991654"/>
            <a:ext cx="1377925" cy="771889"/>
          </a:xfrm>
          <a:prstGeom prst="rect">
            <a:avLst/>
          </a:prstGeom>
        </p:spPr>
      </p:pic>
      <p:pic>
        <p:nvPicPr>
          <p:cNvPr id="9" name="8 - Εικόνα" descr="87865354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020271" y="6000371"/>
            <a:ext cx="1270427" cy="790954"/>
          </a:xfrm>
          <a:prstGeom prst="rect">
            <a:avLst/>
          </a:prstGeom>
        </p:spPr>
      </p:pic>
      <p:pic>
        <p:nvPicPr>
          <p:cNvPr id="10" name="9 - Εικόνα" descr="fyllo axiologisis!.JPG"/>
          <p:cNvPicPr>
            <a:picLocks noChangeAspect="1"/>
          </p:cNvPicPr>
          <p:nvPr/>
        </p:nvPicPr>
        <p:blipFill>
          <a:blip r:embed="rId5" cstate="print"/>
          <a:srcRect t="10493" r="5901" b="37402"/>
          <a:stretch>
            <a:fillRect/>
          </a:stretch>
        </p:blipFill>
        <p:spPr>
          <a:xfrm>
            <a:off x="107504" y="1052736"/>
            <a:ext cx="9036496" cy="2121080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Ροή">
  <a:themeElements>
    <a:clrScheme name="Ροή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Ροή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Ροή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308</TotalTime>
  <Words>27</Words>
  <Application>Microsoft Office PowerPoint</Application>
  <PresentationFormat>Προβολή στην οθόνη (4:3)</PresentationFormat>
  <Paragraphs>30</Paragraphs>
  <Slides>3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</vt:i4>
      </vt:variant>
    </vt:vector>
  </HeadingPairs>
  <TitlesOfParts>
    <vt:vector size="4" baseType="lpstr">
      <vt:lpstr>Ροή</vt:lpstr>
      <vt:lpstr>ΦΥΛΛΟ ΑΞΙΟΛΟΓΗΣΗΣ</vt:lpstr>
      <vt:lpstr>ΦΥΛΛΟ ΑΞΙΟΛΟΓΗΣΗΣ</vt:lpstr>
      <vt:lpstr>ΠΩΣ ΤΑ ΠΗΓΑ;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Ο ΙΩΑΝΝΗΣ ΚΑΠΟΔΙΣΤΡΙΑΣ ΚΑΙ ΤΟ ΕΡΓΟ ΤΟΥ</dc:title>
  <dc:creator>USER</dc:creator>
  <cp:lastModifiedBy>USER</cp:lastModifiedBy>
  <cp:revision>63</cp:revision>
  <dcterms:created xsi:type="dcterms:W3CDTF">2024-02-25T08:30:47Z</dcterms:created>
  <dcterms:modified xsi:type="dcterms:W3CDTF">2024-06-15T19:33:36Z</dcterms:modified>
</cp:coreProperties>
</file>